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3" r:id="rId6"/>
    <p:sldId id="264" r:id="rId7"/>
    <p:sldId id="261" r:id="rId8"/>
    <p:sldId id="262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F02972-909E-42BE-889C-70F0AC5D9198}" v="26" dt="2026-02-14T21:35:23.8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695" autoAdjust="0"/>
    <p:restoredTop sz="84679" autoAdjust="0"/>
  </p:normalViewPr>
  <p:slideViewPr>
    <p:cSldViewPr snapToGrid="0">
      <p:cViewPr>
        <p:scale>
          <a:sx n="82" d="100"/>
          <a:sy n="82" d="100"/>
        </p:scale>
        <p:origin x="51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ttiston, Christopher" userId="b63ddbd8-bd6e-49e6-be71-5c729290afca" providerId="ADAL" clId="{963F9335-C0AC-46A5-871E-63BC68274068}"/>
    <pc:docChg chg="undo custSel addSld modSld">
      <pc:chgData name="Battiston, Christopher" userId="b63ddbd8-bd6e-49e6-be71-5c729290afca" providerId="ADAL" clId="{963F9335-C0AC-46A5-871E-63BC68274068}" dt="2026-02-14T21:38:21.832" v="865" actId="20577"/>
      <pc:docMkLst>
        <pc:docMk/>
      </pc:docMkLst>
      <pc:sldChg chg="modSp mod">
        <pc:chgData name="Battiston, Christopher" userId="b63ddbd8-bd6e-49e6-be71-5c729290afca" providerId="ADAL" clId="{963F9335-C0AC-46A5-871E-63BC68274068}" dt="2026-02-14T01:08:02.738" v="32" actId="20577"/>
        <pc:sldMkLst>
          <pc:docMk/>
          <pc:sldMk cId="1061299520" sldId="258"/>
        </pc:sldMkLst>
        <pc:spChg chg="mod">
          <ac:chgData name="Battiston, Christopher" userId="b63ddbd8-bd6e-49e6-be71-5c729290afca" providerId="ADAL" clId="{963F9335-C0AC-46A5-871E-63BC68274068}" dt="2026-02-14T01:08:02.738" v="32" actId="20577"/>
          <ac:spMkLst>
            <pc:docMk/>
            <pc:sldMk cId="1061299520" sldId="258"/>
            <ac:spMk id="2" creationId="{C3AE78D5-859D-F24F-D383-372478A7C17B}"/>
          </ac:spMkLst>
        </pc:spChg>
      </pc:sldChg>
      <pc:sldChg chg="modSp new mod">
        <pc:chgData name="Battiston, Christopher" userId="b63ddbd8-bd6e-49e6-be71-5c729290afca" providerId="ADAL" clId="{963F9335-C0AC-46A5-871E-63BC68274068}" dt="2026-02-14T01:14:55.926" v="66" actId="14100"/>
        <pc:sldMkLst>
          <pc:docMk/>
          <pc:sldMk cId="4134200263" sldId="259"/>
        </pc:sldMkLst>
        <pc:spChg chg="mod">
          <ac:chgData name="Battiston, Christopher" userId="b63ddbd8-bd6e-49e6-be71-5c729290afca" providerId="ADAL" clId="{963F9335-C0AC-46A5-871E-63BC68274068}" dt="2026-02-14T01:13:17.022" v="59" actId="20577"/>
          <ac:spMkLst>
            <pc:docMk/>
            <pc:sldMk cId="4134200263" sldId="259"/>
            <ac:spMk id="2" creationId="{4183C6A0-3394-799A-282E-BBCB8818867E}"/>
          </ac:spMkLst>
        </pc:spChg>
        <pc:spChg chg="mod">
          <ac:chgData name="Battiston, Christopher" userId="b63ddbd8-bd6e-49e6-be71-5c729290afca" providerId="ADAL" clId="{963F9335-C0AC-46A5-871E-63BC68274068}" dt="2026-02-14T01:14:55.926" v="66" actId="14100"/>
          <ac:spMkLst>
            <pc:docMk/>
            <pc:sldMk cId="4134200263" sldId="259"/>
            <ac:spMk id="3" creationId="{6FF69794-BFF1-5218-F424-2EDFA47829CF}"/>
          </ac:spMkLst>
        </pc:spChg>
      </pc:sldChg>
      <pc:sldChg chg="addSp modSp new mod">
        <pc:chgData name="Battiston, Christopher" userId="b63ddbd8-bd6e-49e6-be71-5c729290afca" providerId="ADAL" clId="{963F9335-C0AC-46A5-871E-63BC68274068}" dt="2026-02-14T01:18:11.065" v="169" actId="1076"/>
        <pc:sldMkLst>
          <pc:docMk/>
          <pc:sldMk cId="2015331370" sldId="260"/>
        </pc:sldMkLst>
        <pc:spChg chg="mod">
          <ac:chgData name="Battiston, Christopher" userId="b63ddbd8-bd6e-49e6-be71-5c729290afca" providerId="ADAL" clId="{963F9335-C0AC-46A5-871E-63BC68274068}" dt="2026-02-14T01:16:10.443" v="106" actId="14100"/>
          <ac:spMkLst>
            <pc:docMk/>
            <pc:sldMk cId="2015331370" sldId="260"/>
            <ac:spMk id="2" creationId="{B8B62AD1-3097-F829-3EC0-EF733A1C4679}"/>
          </ac:spMkLst>
        </pc:spChg>
        <pc:spChg chg="mod">
          <ac:chgData name="Battiston, Christopher" userId="b63ddbd8-bd6e-49e6-be71-5c729290afca" providerId="ADAL" clId="{963F9335-C0AC-46A5-871E-63BC68274068}" dt="2026-02-14T01:18:01.636" v="168" actId="255"/>
          <ac:spMkLst>
            <pc:docMk/>
            <pc:sldMk cId="2015331370" sldId="260"/>
            <ac:spMk id="3" creationId="{8AA6803A-8C8E-DACF-5944-FF9465AFC29F}"/>
          </ac:spMkLst>
        </pc:spChg>
        <pc:picChg chg="add mod">
          <ac:chgData name="Battiston, Christopher" userId="b63ddbd8-bd6e-49e6-be71-5c729290afca" providerId="ADAL" clId="{963F9335-C0AC-46A5-871E-63BC68274068}" dt="2026-02-14T01:18:11.065" v="169" actId="1076"/>
          <ac:picMkLst>
            <pc:docMk/>
            <pc:sldMk cId="2015331370" sldId="260"/>
            <ac:picMk id="1026" creationId="{89ECE4C5-BBD0-3624-C051-FE8A4A1931FE}"/>
          </ac:picMkLst>
        </pc:picChg>
      </pc:sldChg>
      <pc:sldChg chg="addSp delSp modSp new mod setBg modAnim modNotesTx">
        <pc:chgData name="Battiston, Christopher" userId="b63ddbd8-bd6e-49e6-be71-5c729290afca" providerId="ADAL" clId="{963F9335-C0AC-46A5-871E-63BC68274068}" dt="2026-02-14T01:29:48.046" v="228" actId="20577"/>
        <pc:sldMkLst>
          <pc:docMk/>
          <pc:sldMk cId="3891021445" sldId="261"/>
        </pc:sldMkLst>
        <pc:spChg chg="add del">
          <ac:chgData name="Battiston, Christopher" userId="b63ddbd8-bd6e-49e6-be71-5c729290afca" providerId="ADAL" clId="{963F9335-C0AC-46A5-871E-63BC68274068}" dt="2026-02-14T01:25:01.963" v="179" actId="26606"/>
          <ac:spMkLst>
            <pc:docMk/>
            <pc:sldMk cId="3891021445" sldId="261"/>
            <ac:spMk id="2" creationId="{48D3686E-A09C-4D29-B689-B26B933BD868}"/>
          </ac:spMkLst>
        </pc:spChg>
        <pc:spChg chg="add del mod">
          <ac:chgData name="Battiston, Christopher" userId="b63ddbd8-bd6e-49e6-be71-5c729290afca" providerId="ADAL" clId="{963F9335-C0AC-46A5-871E-63BC68274068}" dt="2026-02-14T01:24:46.036" v="177"/>
          <ac:spMkLst>
            <pc:docMk/>
            <pc:sldMk cId="3891021445" sldId="261"/>
            <ac:spMk id="3" creationId="{DB55C6C8-5CA1-3BD4-7D17-ACCB98DE45EE}"/>
          </ac:spMkLst>
        </pc:spChg>
        <pc:spChg chg="add">
          <ac:chgData name="Battiston, Christopher" userId="b63ddbd8-bd6e-49e6-be71-5c729290afca" providerId="ADAL" clId="{963F9335-C0AC-46A5-871E-63BC68274068}" dt="2026-02-14T01:24:27.288" v="173"/>
          <ac:spMkLst>
            <pc:docMk/>
            <pc:sldMk cId="3891021445" sldId="261"/>
            <ac:spMk id="4" creationId="{DFB4BD23-5CDB-36EA-7BAE-B908B152B71C}"/>
          </ac:spMkLst>
        </pc:spChg>
        <pc:spChg chg="add del mod">
          <ac:chgData name="Battiston, Christopher" userId="b63ddbd8-bd6e-49e6-be71-5c729290afca" providerId="ADAL" clId="{963F9335-C0AC-46A5-871E-63BC68274068}" dt="2026-02-14T01:24:58.657" v="178"/>
          <ac:spMkLst>
            <pc:docMk/>
            <pc:sldMk cId="3891021445" sldId="261"/>
            <ac:spMk id="5" creationId="{DE3DF715-7342-E6DE-198D-9652B1E2B6B0}"/>
          </ac:spMkLst>
        </pc:spChg>
        <pc:spChg chg="add mod">
          <ac:chgData name="Battiston, Christopher" userId="b63ddbd8-bd6e-49e6-be71-5c729290afca" providerId="ADAL" clId="{963F9335-C0AC-46A5-871E-63BC68274068}" dt="2026-02-14T01:27:01.656" v="208" actId="692"/>
          <ac:spMkLst>
            <pc:docMk/>
            <pc:sldMk cId="3891021445" sldId="261"/>
            <ac:spMk id="7" creationId="{F71F559F-D5B0-0243-901B-DE4D9E78C7CC}"/>
          </ac:spMkLst>
        </pc:spChg>
        <pc:spChg chg="add mod">
          <ac:chgData name="Battiston, Christopher" userId="b63ddbd8-bd6e-49e6-be71-5c729290afca" providerId="ADAL" clId="{963F9335-C0AC-46A5-871E-63BC68274068}" dt="2026-02-14T01:28:19.930" v="213" actId="14100"/>
          <ac:spMkLst>
            <pc:docMk/>
            <pc:sldMk cId="3891021445" sldId="261"/>
            <ac:spMk id="8" creationId="{00AC25BA-3FC2-87A6-21F9-2FBBD09060C6}"/>
          </ac:spMkLst>
        </pc:spChg>
        <pc:spChg chg="add mod">
          <ac:chgData name="Battiston, Christopher" userId="b63ddbd8-bd6e-49e6-be71-5c729290afca" providerId="ADAL" clId="{963F9335-C0AC-46A5-871E-63BC68274068}" dt="2026-02-14T01:28:30.557" v="214"/>
          <ac:spMkLst>
            <pc:docMk/>
            <pc:sldMk cId="3891021445" sldId="261"/>
            <ac:spMk id="9" creationId="{EE535437-36AA-0E9F-4331-91E34A6BED90}"/>
          </ac:spMkLst>
        </pc:spChg>
        <pc:spChg chg="add mod">
          <ac:chgData name="Battiston, Christopher" userId="b63ddbd8-bd6e-49e6-be71-5c729290afca" providerId="ADAL" clId="{963F9335-C0AC-46A5-871E-63BC68274068}" dt="2026-02-14T01:29:00.684" v="219" actId="14100"/>
          <ac:spMkLst>
            <pc:docMk/>
            <pc:sldMk cId="3891021445" sldId="261"/>
            <ac:spMk id="10" creationId="{D51D64F1-436A-9464-2797-C39A13594128}"/>
          </ac:spMkLst>
        </pc:spChg>
        <pc:spChg chg="add">
          <ac:chgData name="Battiston, Christopher" userId="b63ddbd8-bd6e-49e6-be71-5c729290afca" providerId="ADAL" clId="{963F9335-C0AC-46A5-871E-63BC68274068}" dt="2026-02-14T01:25:01.963" v="179" actId="26606"/>
          <ac:spMkLst>
            <pc:docMk/>
            <pc:sldMk cId="3891021445" sldId="261"/>
            <ac:spMk id="15" creationId="{AEBE9F1A-B38D-446E-83AE-14B17CE77FF2}"/>
          </ac:spMkLst>
        </pc:spChg>
        <pc:spChg chg="add">
          <ac:chgData name="Battiston, Christopher" userId="b63ddbd8-bd6e-49e6-be71-5c729290afca" providerId="ADAL" clId="{963F9335-C0AC-46A5-871E-63BC68274068}" dt="2026-02-14T01:25:01.963" v="179" actId="26606"/>
          <ac:spMkLst>
            <pc:docMk/>
            <pc:sldMk cId="3891021445" sldId="261"/>
            <ac:spMk id="21" creationId="{5E3EB826-A471-488F-9E8A-D65528A3C0CA}"/>
          </ac:spMkLst>
        </pc:spChg>
        <pc:spChg chg="add">
          <ac:chgData name="Battiston, Christopher" userId="b63ddbd8-bd6e-49e6-be71-5c729290afca" providerId="ADAL" clId="{963F9335-C0AC-46A5-871E-63BC68274068}" dt="2026-02-14T01:25:01.963" v="179" actId="26606"/>
          <ac:spMkLst>
            <pc:docMk/>
            <pc:sldMk cId="3891021445" sldId="261"/>
            <ac:spMk id="23" creationId="{DFB3CEA1-88D9-42FB-88ED-1E9807FE6596}"/>
          </ac:spMkLst>
        </pc:spChg>
        <pc:spChg chg="add">
          <ac:chgData name="Battiston, Christopher" userId="b63ddbd8-bd6e-49e6-be71-5c729290afca" providerId="ADAL" clId="{963F9335-C0AC-46A5-871E-63BC68274068}" dt="2026-02-14T01:25:01.963" v="179" actId="26606"/>
          <ac:spMkLst>
            <pc:docMk/>
            <pc:sldMk cId="3891021445" sldId="261"/>
            <ac:spMk id="25" creationId="{9A6C928E-4252-4F33-8C34-E50A12A3170B}"/>
          </ac:spMkLst>
        </pc:spChg>
        <pc:picChg chg="add mod">
          <ac:chgData name="Battiston, Christopher" userId="b63ddbd8-bd6e-49e6-be71-5c729290afca" providerId="ADAL" clId="{963F9335-C0AC-46A5-871E-63BC68274068}" dt="2026-02-14T01:25:01.963" v="179" actId="26606"/>
          <ac:picMkLst>
            <pc:docMk/>
            <pc:sldMk cId="3891021445" sldId="261"/>
            <ac:picMk id="6" creationId="{725DEFA7-42D4-D421-F6C3-91DB6775A8F0}"/>
          </ac:picMkLst>
        </pc:picChg>
        <pc:picChg chg="add">
          <ac:chgData name="Battiston, Christopher" userId="b63ddbd8-bd6e-49e6-be71-5c729290afca" providerId="ADAL" clId="{963F9335-C0AC-46A5-871E-63BC68274068}" dt="2026-02-14T01:25:01.963" v="179" actId="26606"/>
          <ac:picMkLst>
            <pc:docMk/>
            <pc:sldMk cId="3891021445" sldId="261"/>
            <ac:picMk id="11" creationId="{C9ECDD5C-152A-4CC7-8333-0F367B3A62EA}"/>
          </ac:picMkLst>
        </pc:picChg>
        <pc:picChg chg="add">
          <ac:chgData name="Battiston, Christopher" userId="b63ddbd8-bd6e-49e6-be71-5c729290afca" providerId="ADAL" clId="{963F9335-C0AC-46A5-871E-63BC68274068}" dt="2026-02-14T01:25:01.963" v="179" actId="26606"/>
          <ac:picMkLst>
            <pc:docMk/>
            <pc:sldMk cId="3891021445" sldId="261"/>
            <ac:picMk id="13" creationId="{7F5C92A3-369B-43F3-BDCE-E560B1B0EC89}"/>
          </ac:picMkLst>
        </pc:picChg>
        <pc:picChg chg="add">
          <ac:chgData name="Battiston, Christopher" userId="b63ddbd8-bd6e-49e6-be71-5c729290afca" providerId="ADAL" clId="{963F9335-C0AC-46A5-871E-63BC68274068}" dt="2026-02-14T01:25:01.963" v="179" actId="26606"/>
          <ac:picMkLst>
            <pc:docMk/>
            <pc:sldMk cId="3891021445" sldId="261"/>
            <ac:picMk id="17" creationId="{915B5014-A7EC-4BA6-9C83-8840CF81DB28}"/>
          </ac:picMkLst>
        </pc:picChg>
        <pc:picChg chg="add">
          <ac:chgData name="Battiston, Christopher" userId="b63ddbd8-bd6e-49e6-be71-5c729290afca" providerId="ADAL" clId="{963F9335-C0AC-46A5-871E-63BC68274068}" dt="2026-02-14T01:25:01.963" v="179" actId="26606"/>
          <ac:picMkLst>
            <pc:docMk/>
            <pc:sldMk cId="3891021445" sldId="261"/>
            <ac:picMk id="19" creationId="{022C43AB-86D7-420D-8AD7-DC0A15FDD0AF}"/>
          </ac:picMkLst>
        </pc:picChg>
      </pc:sldChg>
      <pc:sldChg chg="modSp new mod">
        <pc:chgData name="Battiston, Christopher" userId="b63ddbd8-bd6e-49e6-be71-5c729290afca" providerId="ADAL" clId="{963F9335-C0AC-46A5-871E-63BC68274068}" dt="2026-02-14T12:00:12.472" v="736" actId="14100"/>
        <pc:sldMkLst>
          <pc:docMk/>
          <pc:sldMk cId="457817830" sldId="262"/>
        </pc:sldMkLst>
        <pc:spChg chg="mod">
          <ac:chgData name="Battiston, Christopher" userId="b63ddbd8-bd6e-49e6-be71-5c729290afca" providerId="ADAL" clId="{963F9335-C0AC-46A5-871E-63BC68274068}" dt="2026-02-14T11:56:48.054" v="243" actId="20577"/>
          <ac:spMkLst>
            <pc:docMk/>
            <pc:sldMk cId="457817830" sldId="262"/>
            <ac:spMk id="2" creationId="{C2B36327-5789-4D32-7B01-458DC171EEFC}"/>
          </ac:spMkLst>
        </pc:spChg>
        <pc:spChg chg="mod">
          <ac:chgData name="Battiston, Christopher" userId="b63ddbd8-bd6e-49e6-be71-5c729290afca" providerId="ADAL" clId="{963F9335-C0AC-46A5-871E-63BC68274068}" dt="2026-02-14T12:00:12.472" v="736" actId="14100"/>
          <ac:spMkLst>
            <pc:docMk/>
            <pc:sldMk cId="457817830" sldId="262"/>
            <ac:spMk id="3" creationId="{5C704BED-AA68-13C7-EEF3-725DA40FF758}"/>
          </ac:spMkLst>
        </pc:spChg>
      </pc:sldChg>
      <pc:sldChg chg="addSp delSp modSp new mod modNotesTx">
        <pc:chgData name="Battiston, Christopher" userId="b63ddbd8-bd6e-49e6-be71-5c729290afca" providerId="ADAL" clId="{963F9335-C0AC-46A5-871E-63BC68274068}" dt="2026-02-14T21:37:54.177" v="793" actId="20577"/>
        <pc:sldMkLst>
          <pc:docMk/>
          <pc:sldMk cId="760697803" sldId="263"/>
        </pc:sldMkLst>
        <pc:spChg chg="del">
          <ac:chgData name="Battiston, Christopher" userId="b63ddbd8-bd6e-49e6-be71-5c729290afca" providerId="ADAL" clId="{963F9335-C0AC-46A5-871E-63BC68274068}" dt="2026-02-14T21:37:06.120" v="752" actId="478"/>
          <ac:spMkLst>
            <pc:docMk/>
            <pc:sldMk cId="760697803" sldId="263"/>
            <ac:spMk id="2" creationId="{536239B7-C0E2-3A71-7008-BFA3A1FE9375}"/>
          </ac:spMkLst>
        </pc:spChg>
        <pc:spChg chg="del">
          <ac:chgData name="Battiston, Christopher" userId="b63ddbd8-bd6e-49e6-be71-5c729290afca" providerId="ADAL" clId="{963F9335-C0AC-46A5-871E-63BC68274068}" dt="2026-02-14T21:34:12.126" v="738"/>
          <ac:spMkLst>
            <pc:docMk/>
            <pc:sldMk cId="760697803" sldId="263"/>
            <ac:spMk id="3" creationId="{08FED223-85E5-E49D-7E97-280B0A21EA3D}"/>
          </ac:spMkLst>
        </pc:spChg>
        <pc:picChg chg="add mod">
          <ac:chgData name="Battiston, Christopher" userId="b63ddbd8-bd6e-49e6-be71-5c729290afca" providerId="ADAL" clId="{963F9335-C0AC-46A5-871E-63BC68274068}" dt="2026-02-14T21:36:03.493" v="751" actId="14100"/>
          <ac:picMkLst>
            <pc:docMk/>
            <pc:sldMk cId="760697803" sldId="263"/>
            <ac:picMk id="4" creationId="{D777658D-AFC7-280E-5815-CCE26BDA3098}"/>
          </ac:picMkLst>
        </pc:picChg>
      </pc:sldChg>
      <pc:sldChg chg="addSp delSp modSp new mod modNotesTx">
        <pc:chgData name="Battiston, Christopher" userId="b63ddbd8-bd6e-49e6-be71-5c729290afca" providerId="ADAL" clId="{963F9335-C0AC-46A5-871E-63BC68274068}" dt="2026-02-14T21:38:21.832" v="865" actId="20577"/>
        <pc:sldMkLst>
          <pc:docMk/>
          <pc:sldMk cId="2514296898" sldId="264"/>
        </pc:sldMkLst>
        <pc:spChg chg="del">
          <ac:chgData name="Battiston, Christopher" userId="b63ddbd8-bd6e-49e6-be71-5c729290afca" providerId="ADAL" clId="{963F9335-C0AC-46A5-871E-63BC68274068}" dt="2026-02-14T21:34:59.506" v="742"/>
          <ac:spMkLst>
            <pc:docMk/>
            <pc:sldMk cId="2514296898" sldId="264"/>
            <ac:spMk id="3" creationId="{FC6AE5F6-CAA6-85F2-FC65-84ADBBD8C7DA}"/>
          </ac:spMkLst>
        </pc:spChg>
        <pc:spChg chg="add del mod">
          <ac:chgData name="Battiston, Christopher" userId="b63ddbd8-bd6e-49e6-be71-5c729290afca" providerId="ADAL" clId="{963F9335-C0AC-46A5-871E-63BC68274068}" dt="2026-02-14T21:35:23.836" v="747"/>
          <ac:spMkLst>
            <pc:docMk/>
            <pc:sldMk cId="2514296898" sldId="264"/>
            <ac:spMk id="6" creationId="{A26825D7-CE68-9DFB-A75E-A44E7A6AA0D4}"/>
          </ac:spMkLst>
        </pc:spChg>
        <pc:picChg chg="add del mod">
          <ac:chgData name="Battiston, Christopher" userId="b63ddbd8-bd6e-49e6-be71-5c729290afca" providerId="ADAL" clId="{963F9335-C0AC-46A5-871E-63BC68274068}" dt="2026-02-14T21:35:20.792" v="746" actId="478"/>
          <ac:picMkLst>
            <pc:docMk/>
            <pc:sldMk cId="2514296898" sldId="264"/>
            <ac:picMk id="4" creationId="{71C50DE7-015C-8450-F1F4-4D535CCA1BAE}"/>
          </ac:picMkLst>
        </pc:picChg>
        <pc:picChg chg="add mod">
          <ac:chgData name="Battiston, Christopher" userId="b63ddbd8-bd6e-49e6-be71-5c729290afca" providerId="ADAL" clId="{963F9335-C0AC-46A5-871E-63BC68274068}" dt="2026-02-14T21:35:30.874" v="749" actId="14100"/>
          <ac:picMkLst>
            <pc:docMk/>
            <pc:sldMk cId="2514296898" sldId="264"/>
            <ac:picMk id="7" creationId="{3E6A9153-AA9C-4355-72BA-4DE7F9D02FE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D3E7C-E640-40D9-A076-DA36FD0A0CA9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771B-0BD2-4B45-B713-4667126792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749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771B-0BD2-4B45-B713-46671267927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790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example, too much information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771B-0BD2-4B45-B713-46671267927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Better, but still too wide (N=1 are not really important in this case)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771B-0BD2-4B45-B713-46671267927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53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Components of the Plot:</a:t>
            </a:r>
            <a:endParaRPr lang="en-US" dirty="0"/>
          </a:p>
          <a:p>
            <a:r>
              <a:rPr lang="en-US" b="1" dirty="0"/>
              <a:t>Intersection Size (Top Bar Plot):</a:t>
            </a:r>
            <a:endParaRPr lang="en-US" dirty="0"/>
          </a:p>
          <a:p>
            <a:pPr lvl="1"/>
            <a:r>
              <a:rPr lang="en-US" dirty="0"/>
              <a:t>The vertical bars at the top represent the number of survey respondents in each specific intersection of categories.</a:t>
            </a:r>
          </a:p>
          <a:p>
            <a:pPr lvl="1"/>
            <a:r>
              <a:rPr lang="en-US" dirty="0"/>
              <a:t>The numbers on top of the bars indicate the exact counts.</a:t>
            </a:r>
          </a:p>
          <a:p>
            <a:pPr lvl="1"/>
            <a:r>
              <a:rPr lang="en-US" dirty="0"/>
              <a:t>For example, the tallest bar shows 50 respondents who are in the corresponding combination of Sex, Smoking, and Exercise categories.</a:t>
            </a:r>
          </a:p>
          <a:p>
            <a:r>
              <a:rPr lang="en-US" b="1" dirty="0"/>
              <a:t>Set Size (Left Bar Plot):</a:t>
            </a:r>
            <a:endParaRPr lang="en-US" dirty="0"/>
          </a:p>
          <a:p>
            <a:pPr lvl="1"/>
            <a:r>
              <a:rPr lang="en-US" dirty="0"/>
              <a:t>The horizontal bars on the left show the total number of respondents in each individual category, regardless of intersections.</a:t>
            </a:r>
          </a:p>
          <a:p>
            <a:pPr lvl="1"/>
            <a:r>
              <a:rPr lang="en-US" dirty="0"/>
              <a:t>For example, “Smoke: Never” has the largest bar, indicating that this category contains the most respondents overall.</a:t>
            </a:r>
          </a:p>
          <a:p>
            <a:r>
              <a:rPr lang="en-US" b="1" dirty="0"/>
              <a:t>Intersection Matrix (Bottom Middle):</a:t>
            </a:r>
            <a:endParaRPr lang="en-US" dirty="0"/>
          </a:p>
          <a:p>
            <a:pPr lvl="1"/>
            <a:r>
              <a:rPr lang="en-US" dirty="0"/>
              <a:t>Each column corresponds to an intersection. Black dots indicate which categories are included in that intersection, and grey dots indicate categories that are not part of the intersection.</a:t>
            </a:r>
          </a:p>
          <a:p>
            <a:pPr lvl="1"/>
            <a:r>
              <a:rPr lang="en-US" dirty="0"/>
              <a:t>Connected black dots show the specific combination of categories for that intersection.</a:t>
            </a:r>
          </a:p>
          <a:p>
            <a:pPr lvl="1"/>
            <a:r>
              <a:rPr lang="en-US" dirty="0"/>
              <a:t>Example: A column with black dots at “Sex: Female,” “Smoke: Never,” and “Exer: Freq” represents all female respondents who never smoke and exercise frequently.</a:t>
            </a:r>
          </a:p>
          <a:p>
            <a:r>
              <a:rPr lang="en-US" b="1" dirty="0"/>
              <a:t>Variables and Categories:</a:t>
            </a:r>
            <a:endParaRPr lang="en-US" dirty="0"/>
          </a:p>
          <a:p>
            <a:pPr lvl="1"/>
            <a:r>
              <a:rPr lang="en-US" b="1" dirty="0"/>
              <a:t>Sex:</a:t>
            </a:r>
            <a:r>
              <a:rPr lang="en-US" dirty="0"/>
              <a:t> Female, Male</a:t>
            </a:r>
          </a:p>
          <a:p>
            <a:pPr lvl="1"/>
            <a:r>
              <a:rPr lang="en-US" b="1" dirty="0"/>
              <a:t>Smoke:</a:t>
            </a:r>
            <a:r>
              <a:rPr lang="en-US" dirty="0"/>
              <a:t> Never, </a:t>
            </a:r>
            <a:r>
              <a:rPr lang="en-US" dirty="0" err="1"/>
              <a:t>Occas</a:t>
            </a:r>
            <a:r>
              <a:rPr lang="en-US" dirty="0"/>
              <a:t> (occasional), </a:t>
            </a:r>
            <a:r>
              <a:rPr lang="en-US" dirty="0" err="1"/>
              <a:t>Regul</a:t>
            </a:r>
            <a:r>
              <a:rPr lang="en-US" dirty="0"/>
              <a:t> (regular), Heavy</a:t>
            </a:r>
          </a:p>
          <a:p>
            <a:pPr lvl="1"/>
            <a:r>
              <a:rPr lang="en-US" b="1" dirty="0"/>
              <a:t>Exer:</a:t>
            </a:r>
            <a:r>
              <a:rPr lang="en-US" dirty="0"/>
              <a:t> None, Some, Freq (frequent)</a:t>
            </a:r>
          </a:p>
          <a:p>
            <a:r>
              <a:rPr lang="en-US" b="1" dirty="0"/>
              <a:t>Interpretation:</a:t>
            </a:r>
            <a:endParaRPr lang="en-US" dirty="0"/>
          </a:p>
          <a:p>
            <a:pPr lvl="1"/>
            <a:r>
              <a:rPr lang="en-US" dirty="0"/>
              <a:t>The plot allows quick identification of which combinations of demographic and lifestyle factors are most common.</a:t>
            </a:r>
          </a:p>
          <a:p>
            <a:pPr lvl="1"/>
            <a:r>
              <a:rPr lang="en-US" dirty="0"/>
              <a:t>In this example, respondents who are </a:t>
            </a:r>
            <a:r>
              <a:rPr lang="en-US" b="1" dirty="0"/>
              <a:t>female, never smoke, and exercise sometimes</a:t>
            </a:r>
            <a:r>
              <a:rPr lang="en-US" dirty="0"/>
              <a:t> make up the largest group.</a:t>
            </a:r>
          </a:p>
          <a:p>
            <a:pPr lvl="1"/>
            <a:r>
              <a:rPr lang="en-US" dirty="0"/>
              <a:t>Less frequent intersections (shorter bars) show rare combinations, which may be important for exploring intersectionality in behaviors and demographics.</a:t>
            </a:r>
          </a:p>
          <a:p>
            <a:r>
              <a:rPr lang="en-US" b="1" dirty="0"/>
              <a:t>Overall Insight:</a:t>
            </a:r>
            <a:endParaRPr lang="en-US" dirty="0"/>
          </a:p>
          <a:p>
            <a:pPr lvl="1"/>
            <a:r>
              <a:rPr lang="en-US" dirty="0"/>
              <a:t>The </a:t>
            </a:r>
            <a:r>
              <a:rPr lang="en-US" dirty="0" err="1"/>
              <a:t>UpSet</a:t>
            </a:r>
            <a:r>
              <a:rPr lang="en-US" dirty="0"/>
              <a:t> plot clearly separates </a:t>
            </a:r>
            <a:r>
              <a:rPr lang="en-US" b="1" dirty="0"/>
              <a:t>set-level information</a:t>
            </a:r>
            <a:r>
              <a:rPr lang="en-US" dirty="0"/>
              <a:t> (how many people are in each category individually) from </a:t>
            </a:r>
            <a:r>
              <a:rPr lang="en-US" b="1" dirty="0"/>
              <a:t>intersection-level information</a:t>
            </a:r>
            <a:r>
              <a:rPr lang="en-US" dirty="0"/>
              <a:t> (how many people fall into a particular combination of categories).</a:t>
            </a:r>
          </a:p>
          <a:p>
            <a:pPr lvl="1"/>
            <a:r>
              <a:rPr lang="en-US" dirty="0"/>
              <a:t>This is useful for identifying patterns in multi-dimensional categorical data that would be difficult to visualize with a Venn diagram.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3D771B-0BD2-4B45-B713-46671267927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24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041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4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687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4633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151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9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931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77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7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0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0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3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9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4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21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560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80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6203607-91CD-4FD5-B6C3-038E0369D472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85AB9-9DB3-4373-A798-0C332C70A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31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vcg.github.io/upset/" TargetMode="External"/><Relationship Id="rId3" Type="http://schemas.openxmlformats.org/officeDocument/2006/relationships/hyperlink" Target="https://en.wikipedia.org/wiki/Doi_(identifier)" TargetMode="External"/><Relationship Id="rId7" Type="http://schemas.openxmlformats.org/officeDocument/2006/relationships/hyperlink" Target="https://pubmed.ncbi.nlm.nih.gov/26356912" TargetMode="External"/><Relationship Id="rId2" Type="http://schemas.openxmlformats.org/officeDocument/2006/relationships/hyperlink" Target="https://www.ncbi.nlm.nih.gov/pmc/articles/PMC472099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PMID_(identifier)" TargetMode="External"/><Relationship Id="rId11" Type="http://schemas.openxmlformats.org/officeDocument/2006/relationships/hyperlink" Target="https://pubmed.ncbi.nlm.nih.gov/28645171" TargetMode="External"/><Relationship Id="rId5" Type="http://schemas.openxmlformats.org/officeDocument/2006/relationships/hyperlink" Target="https://en.wikipedia.org/wiki/PMC_(identifier)" TargetMode="External"/><Relationship Id="rId10" Type="http://schemas.openxmlformats.org/officeDocument/2006/relationships/hyperlink" Target="https://doi.org/10.1093%2Fbioinformatics%2Fbtx364" TargetMode="External"/><Relationship Id="rId4" Type="http://schemas.openxmlformats.org/officeDocument/2006/relationships/hyperlink" Target="https://doi.org/10.1109%2FTVCG.2014.2346248" TargetMode="External"/><Relationship Id="rId9" Type="http://schemas.openxmlformats.org/officeDocument/2006/relationships/hyperlink" Target="https://www.ncbi.nlm.nih.gov/pmc/articles/PMC587071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BF511-8EF4-B824-4CC9-AC0C1EB25A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Intersectionality in LGBTQ+ health research: </a:t>
            </a:r>
            <a:br>
              <a:rPr lang="en-US" sz="4800" dirty="0"/>
            </a:br>
            <a:r>
              <a:rPr lang="en-US" sz="4800" dirty="0"/>
              <a:t>Practical analysis in R Using </a:t>
            </a:r>
            <a:r>
              <a:rPr lang="en-US" sz="4800" dirty="0" err="1"/>
              <a:t>UpSet</a:t>
            </a:r>
            <a:r>
              <a:rPr lang="en-US" sz="4800" dirty="0"/>
              <a:t> plots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0D5283-00DD-1B63-CD60-12EBCDA940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/>
              <a:t>Prepared and Presented by Chris Battiston, he/him</a:t>
            </a:r>
          </a:p>
          <a:p>
            <a:r>
              <a:rPr lang="en-US" sz="3200" dirty="0"/>
              <a:t>Chris.Battiston@wchospital.ca</a:t>
            </a:r>
          </a:p>
        </p:txBody>
      </p:sp>
    </p:spTree>
    <p:extLst>
      <p:ext uri="{BB962C8B-B14F-4D97-AF65-F5344CB8AC3E}">
        <p14:creationId xmlns:p14="http://schemas.microsoft.com/office/powerpoint/2010/main" val="954401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1A4AE-4171-EE7E-D3B9-4E793D6DA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me….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67A64-8D8F-3310-D9E3-141F99AE75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331259"/>
            <a:ext cx="11241089" cy="5074023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I work for a hospital in Toronto, Canada that prides itself on improving healthcare for marginalized folks. </a:t>
            </a:r>
          </a:p>
          <a:p>
            <a:r>
              <a:rPr lang="en-US" sz="3200" dirty="0"/>
              <a:t>With programs like the first out-patient gender confirming surgery program in Canada to revolutionizing HIV and substance use disorder care, our research reflects the broad diversity of this work</a:t>
            </a:r>
          </a:p>
          <a:p>
            <a:r>
              <a:rPr lang="en-US" sz="3200" dirty="0"/>
              <a:t>I’m the REDCap Administrator for the hospital, so although I don’t have direct involvement in the studies, I support and guide how teams can build their projects in the most effective way.  </a:t>
            </a:r>
          </a:p>
        </p:txBody>
      </p:sp>
    </p:spTree>
    <p:extLst>
      <p:ext uri="{BB962C8B-B14F-4D97-AF65-F5344CB8AC3E}">
        <p14:creationId xmlns:p14="http://schemas.microsoft.com/office/powerpoint/2010/main" val="1820244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E78D5-859D-F24F-D383-372478A7C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am I doing this talk?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A1324-5087-7532-913C-301AE9698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" y="1261872"/>
            <a:ext cx="10680192" cy="4986527"/>
          </a:xfrm>
        </p:spPr>
        <p:txBody>
          <a:bodyPr>
            <a:normAutofit/>
          </a:bodyPr>
          <a:lstStyle/>
          <a:p>
            <a:r>
              <a:rPr lang="en-US" sz="2400" dirty="0"/>
              <a:t>Representing marginalized populations through data equity and justice is something that I strive to bring to my work every single day.  </a:t>
            </a:r>
          </a:p>
          <a:p>
            <a:r>
              <a:rPr lang="en-US" sz="2400" dirty="0"/>
              <a:t>I am developing standardized, inclusive, equitable, and sensitive Demographics questions that will allow more research participants to see themselves in how the questions are asked</a:t>
            </a:r>
          </a:p>
          <a:p>
            <a:r>
              <a:rPr lang="en-US" sz="2400" dirty="0"/>
              <a:t>Along with better questions, we need to have better methods for analyzing this data.  Data visualization has been a passion of mine for many years, so this was a perfect fit for me. </a:t>
            </a:r>
          </a:p>
          <a:p>
            <a:r>
              <a:rPr lang="en-US" sz="2400" dirty="0" err="1"/>
              <a:t>UpSet</a:t>
            </a:r>
            <a:r>
              <a:rPr lang="en-US" sz="2400" dirty="0"/>
              <a:t> charts fill the gaps a lot of studies have in their data analysis, so I’m hoping that talks like this expose more people to their usefulness. </a:t>
            </a:r>
          </a:p>
        </p:txBody>
      </p:sp>
    </p:spTree>
    <p:extLst>
      <p:ext uri="{BB962C8B-B14F-4D97-AF65-F5344CB8AC3E}">
        <p14:creationId xmlns:p14="http://schemas.microsoft.com/office/powerpoint/2010/main" val="106129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62AD1-3097-F829-3EC0-EF733A1C4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35" y="96102"/>
            <a:ext cx="10079801" cy="946314"/>
          </a:xfrm>
        </p:spPr>
        <p:txBody>
          <a:bodyPr/>
          <a:lstStyle/>
          <a:p>
            <a:r>
              <a:rPr lang="en-US" dirty="0"/>
              <a:t>…to the point of this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6803A-8C8E-DACF-5944-FF9465AFC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26" y="1029661"/>
            <a:ext cx="8946541" cy="4195481"/>
          </a:xfrm>
        </p:spPr>
        <p:txBody>
          <a:bodyPr/>
          <a:lstStyle/>
          <a:p>
            <a:r>
              <a:rPr lang="en-US" sz="2800" dirty="0"/>
              <a:t>…fingers crossed, I’m going to do a demo!</a:t>
            </a:r>
          </a:p>
          <a:p>
            <a:endParaRPr lang="en-US" dirty="0"/>
          </a:p>
        </p:txBody>
      </p:sp>
      <p:pic>
        <p:nvPicPr>
          <p:cNvPr id="1026" name="Picture 2" descr="50+ Funny Nervous Memes Are a Real Stress Buster (Don’t Miss It)">
            <a:extLst>
              <a:ext uri="{FF2B5EF4-FFF2-40B4-BE49-F238E27FC236}">
                <a16:creationId xmlns:a16="http://schemas.microsoft.com/office/drawing/2014/main" id="{89ECE4C5-BBD0-3624-C051-FE8A4A1931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0370" y="1769891"/>
            <a:ext cx="4724401" cy="472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331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777658D-AFC7-280E-5815-CCE26BDA30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82918" y="0"/>
            <a:ext cx="9167916" cy="6070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69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4E6F1-8AEC-ADA2-5E65-B8FF85929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E6A9153-AA9C-4355-72BA-4DE7F9D02F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4290" y="251134"/>
            <a:ext cx="11393772" cy="5467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296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9ECDD5C-152A-4CC7-8333-0F367B3A6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F5C92A3-369B-43F3-BDCE-E560B1B0E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AEBE9F1A-B38D-446E-83AE-14B17CE77F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15B5014-A7EC-4BA6-9C83-8840CF81DB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22C43AB-86D7-420D-8AD7-DC0A15FDD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E3EB826-A471-488F-9E8A-D65528A3C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FB3CEA1-88D9-42FB-88ED-1E9807FE6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25DEFA7-42D4-D421-F6C3-91DB6775A8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8"/>
          <a:stretch>
            <a:fillRect/>
          </a:stretch>
        </p:blipFill>
        <p:spPr>
          <a:xfrm>
            <a:off x="1969284" y="643467"/>
            <a:ext cx="8253431" cy="5571066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A6C928E-4252-4F33-8C34-E50A12A31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F559F-D5B0-0243-901B-DE4D9E78C7CC}"/>
              </a:ext>
            </a:extLst>
          </p:cNvPr>
          <p:cNvSpPr/>
          <p:nvPr/>
        </p:nvSpPr>
        <p:spPr>
          <a:xfrm>
            <a:off x="3835021" y="643467"/>
            <a:ext cx="6701051" cy="3232497"/>
          </a:xfrm>
          <a:prstGeom prst="rect">
            <a:avLst/>
          </a:prstGeom>
          <a:noFill/>
          <a:ln w="1016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AC25BA-3FC2-87A6-21F9-2FBBD09060C6}"/>
              </a:ext>
            </a:extLst>
          </p:cNvPr>
          <p:cNvSpPr/>
          <p:nvPr/>
        </p:nvSpPr>
        <p:spPr>
          <a:xfrm>
            <a:off x="1969284" y="3953144"/>
            <a:ext cx="2067728" cy="2365453"/>
          </a:xfrm>
          <a:prstGeom prst="rect">
            <a:avLst/>
          </a:prstGeom>
          <a:noFill/>
          <a:ln w="1016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1D64F1-436A-9464-2797-C39A13594128}"/>
              </a:ext>
            </a:extLst>
          </p:cNvPr>
          <p:cNvSpPr/>
          <p:nvPr/>
        </p:nvSpPr>
        <p:spPr>
          <a:xfrm>
            <a:off x="4124513" y="3875964"/>
            <a:ext cx="6411560" cy="2475615"/>
          </a:xfrm>
          <a:prstGeom prst="rect">
            <a:avLst/>
          </a:prstGeom>
          <a:noFill/>
          <a:ln w="1016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2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36327-5789-4D32-7B01-458DC171E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04BED-AA68-13C7-EEF3-725DA40FF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024" y="1323834"/>
            <a:ext cx="11081865" cy="4924566"/>
          </a:xfrm>
        </p:spPr>
        <p:txBody>
          <a:bodyPr>
            <a:normAutofit/>
          </a:bodyPr>
          <a:lstStyle/>
          <a:p>
            <a:r>
              <a:rPr lang="en-US" sz="2800" dirty="0"/>
              <a:t>Clinical research is rapidly becoming more complex, and with the realization that people are not just a bunch of single, isolated variables, new data visualization and analysis tools are needed.</a:t>
            </a:r>
          </a:p>
          <a:p>
            <a:r>
              <a:rPr lang="en-US" sz="2800" dirty="0" err="1"/>
              <a:t>UpSet</a:t>
            </a:r>
            <a:r>
              <a:rPr lang="en-US" sz="2800" dirty="0"/>
              <a:t> Plots are a step in the right direction, but more work needs to be done to standardize their use and develop supplemental methods to support them. </a:t>
            </a:r>
          </a:p>
          <a:p>
            <a:r>
              <a:rPr lang="en-US" sz="2800" dirty="0"/>
              <a:t>Methods shown today are intended for new users; the </a:t>
            </a:r>
            <a:r>
              <a:rPr lang="en-US" sz="2800" dirty="0" err="1"/>
              <a:t>UpSetR</a:t>
            </a:r>
            <a:r>
              <a:rPr lang="en-US" sz="2800" dirty="0"/>
              <a:t> package is the preferred method but is more complex.</a:t>
            </a:r>
          </a:p>
        </p:txBody>
      </p:sp>
    </p:spTree>
    <p:extLst>
      <p:ext uri="{BB962C8B-B14F-4D97-AF65-F5344CB8AC3E}">
        <p14:creationId xmlns:p14="http://schemas.microsoft.com/office/powerpoint/2010/main" val="457817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3C6A0-3394-799A-282E-BBCB88188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and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69794-BFF1-5218-F424-2EDFA4782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463040"/>
            <a:ext cx="11329416" cy="4785359"/>
          </a:xfrm>
        </p:spPr>
        <p:txBody>
          <a:bodyPr>
            <a:normAutofit/>
          </a:bodyPr>
          <a:lstStyle/>
          <a:p>
            <a:r>
              <a:rPr lang="en-US" i="1" dirty="0"/>
              <a:t>Lex, Alexander; </a:t>
            </a:r>
            <a:r>
              <a:rPr lang="en-US" i="1" dirty="0" err="1"/>
              <a:t>Gehlenborg</a:t>
            </a:r>
            <a:r>
              <a:rPr lang="en-US" i="1" dirty="0"/>
              <a:t>, Nils; </a:t>
            </a:r>
            <a:r>
              <a:rPr lang="en-US" i="1" dirty="0" err="1"/>
              <a:t>Strobelt</a:t>
            </a:r>
            <a:r>
              <a:rPr lang="en-US" i="1" dirty="0"/>
              <a:t>, Hendrik; Vuillemot, Romain; Pfister, Hanspeter (31 December 2014). </a:t>
            </a:r>
            <a:r>
              <a:rPr lang="en-US" i="1" dirty="0">
                <a:hlinkClick r:id="rId2"/>
              </a:rPr>
              <a:t>"</a:t>
            </a:r>
            <a:r>
              <a:rPr lang="en-US" i="1" dirty="0" err="1">
                <a:hlinkClick r:id="rId2"/>
              </a:rPr>
              <a:t>UpSet</a:t>
            </a:r>
            <a:r>
              <a:rPr lang="en-US" i="1" dirty="0">
                <a:hlinkClick r:id="rId2"/>
              </a:rPr>
              <a:t>: Visualization of Intersecting Sets"</a:t>
            </a:r>
            <a:r>
              <a:rPr lang="en-US" i="1" dirty="0"/>
              <a:t>. IEEE Transactions on Visualization and Computer Graphics. </a:t>
            </a:r>
            <a:r>
              <a:rPr lang="en-US" b="1" i="1" dirty="0"/>
              <a:t>20</a:t>
            </a:r>
            <a:r>
              <a:rPr lang="en-US" i="1" dirty="0"/>
              <a:t> (12): 1983–1992. </a:t>
            </a:r>
            <a:r>
              <a:rPr lang="en-US" i="1" dirty="0">
                <a:hlinkClick r:id="rId3" tooltip="Doi (identifier)"/>
              </a:rPr>
              <a:t>doi</a:t>
            </a:r>
            <a:r>
              <a:rPr lang="en-US" i="1" dirty="0"/>
              <a:t>:</a:t>
            </a:r>
            <a:r>
              <a:rPr lang="en-US" i="1" dirty="0">
                <a:hlinkClick r:id="rId4"/>
              </a:rPr>
              <a:t>10.1109/TVCG.2014.2346248</a:t>
            </a:r>
            <a:r>
              <a:rPr lang="en-US" i="1" dirty="0"/>
              <a:t>. </a:t>
            </a:r>
            <a:r>
              <a:rPr lang="en-US" i="1" dirty="0">
                <a:hlinkClick r:id="rId5" tooltip="PMC (identifier)"/>
              </a:rPr>
              <a:t>PMC</a:t>
            </a:r>
            <a:r>
              <a:rPr lang="en-US" i="1" dirty="0"/>
              <a:t> </a:t>
            </a:r>
            <a:r>
              <a:rPr lang="en-US" i="1" dirty="0">
                <a:hlinkClick r:id="rId2"/>
              </a:rPr>
              <a:t>4720993</a:t>
            </a:r>
            <a:r>
              <a:rPr lang="en-US" i="1" dirty="0"/>
              <a:t>. </a:t>
            </a:r>
            <a:r>
              <a:rPr lang="en-US" i="1" dirty="0">
                <a:hlinkClick r:id="rId6" tooltip="PMID (identifier)"/>
              </a:rPr>
              <a:t>PMID</a:t>
            </a:r>
            <a:r>
              <a:rPr lang="en-US" i="1" dirty="0"/>
              <a:t> </a:t>
            </a:r>
            <a:r>
              <a:rPr lang="en-US" i="1" dirty="0">
                <a:hlinkClick r:id="rId7"/>
              </a:rPr>
              <a:t>26356912</a:t>
            </a:r>
            <a:r>
              <a:rPr lang="en-US" i="1" dirty="0"/>
              <a:t>.</a:t>
            </a:r>
            <a:endParaRPr lang="en-US" dirty="0"/>
          </a:p>
          <a:p>
            <a:r>
              <a:rPr lang="en-US" dirty="0"/>
              <a:t> </a:t>
            </a:r>
            <a:r>
              <a:rPr lang="en-US" i="1" dirty="0"/>
              <a:t>Lex, Alexander; </a:t>
            </a:r>
            <a:r>
              <a:rPr lang="en-US" i="1" dirty="0" err="1"/>
              <a:t>Gehlenborg</a:t>
            </a:r>
            <a:r>
              <a:rPr lang="en-US" i="1" dirty="0"/>
              <a:t>, Nils; </a:t>
            </a:r>
            <a:r>
              <a:rPr lang="en-US" i="1" dirty="0" err="1"/>
              <a:t>Strobelt</a:t>
            </a:r>
            <a:r>
              <a:rPr lang="en-US" i="1" dirty="0"/>
              <a:t>, Hendrik; Vuillemot, Romain; Pfister, Hanspeter. </a:t>
            </a:r>
            <a:r>
              <a:rPr lang="en-US" i="1" dirty="0">
                <a:hlinkClick r:id="rId8"/>
              </a:rPr>
              <a:t>""</a:t>
            </a:r>
            <a:r>
              <a:rPr lang="en-US" i="1" dirty="0" err="1">
                <a:hlinkClick r:id="rId8"/>
              </a:rPr>
              <a:t>UpSet</a:t>
            </a:r>
            <a:r>
              <a:rPr lang="en-US" i="1" dirty="0">
                <a:hlinkClick r:id="rId8"/>
              </a:rPr>
              <a:t> - Visualizing Intersecting Sets""</a:t>
            </a:r>
            <a:r>
              <a:rPr lang="en-US" i="1" dirty="0"/>
              <a:t>.</a:t>
            </a:r>
            <a:endParaRPr lang="en-US" dirty="0"/>
          </a:p>
          <a:p>
            <a:r>
              <a:rPr lang="en-US" dirty="0"/>
              <a:t> </a:t>
            </a:r>
            <a:r>
              <a:rPr lang="en-US" i="1" dirty="0"/>
              <a:t>Conway, Jake R; Lex, Alexander; </a:t>
            </a:r>
            <a:r>
              <a:rPr lang="en-US" i="1" dirty="0" err="1"/>
              <a:t>Gehlenborg</a:t>
            </a:r>
            <a:r>
              <a:rPr lang="en-US" i="1" dirty="0"/>
              <a:t>, Nils (15 September 2017). </a:t>
            </a:r>
            <a:r>
              <a:rPr lang="en-US" i="1" dirty="0">
                <a:hlinkClick r:id="rId9"/>
              </a:rPr>
              <a:t>"</a:t>
            </a:r>
            <a:r>
              <a:rPr lang="en-US" i="1" dirty="0" err="1">
                <a:hlinkClick r:id="rId9"/>
              </a:rPr>
              <a:t>UpSetR</a:t>
            </a:r>
            <a:r>
              <a:rPr lang="en-US" i="1" dirty="0">
                <a:hlinkClick r:id="rId9"/>
              </a:rPr>
              <a:t>: an R package for the visualization of intersecting sets and their properties"</a:t>
            </a:r>
            <a:r>
              <a:rPr lang="en-US" i="1" dirty="0"/>
              <a:t>. Bioinformatics. </a:t>
            </a:r>
            <a:r>
              <a:rPr lang="en-US" b="1" i="1" dirty="0"/>
              <a:t>33</a:t>
            </a:r>
            <a:r>
              <a:rPr lang="en-US" i="1" dirty="0"/>
              <a:t> (18): 2938–2940. </a:t>
            </a:r>
            <a:r>
              <a:rPr lang="en-US" i="1" dirty="0">
                <a:hlinkClick r:id="rId3" tooltip="Doi (identifier)"/>
              </a:rPr>
              <a:t>doi</a:t>
            </a:r>
            <a:r>
              <a:rPr lang="en-US" i="1" dirty="0"/>
              <a:t>:</a:t>
            </a:r>
            <a:r>
              <a:rPr lang="en-US" i="1" dirty="0">
                <a:hlinkClick r:id="rId10"/>
              </a:rPr>
              <a:t>10.1093/bioinformatics/btx364</a:t>
            </a:r>
            <a:r>
              <a:rPr lang="en-US" i="1" dirty="0"/>
              <a:t>. </a:t>
            </a:r>
            <a:r>
              <a:rPr lang="en-US" i="1" dirty="0">
                <a:hlinkClick r:id="rId5" tooltip="PMC (identifier)"/>
              </a:rPr>
              <a:t>PMC</a:t>
            </a:r>
            <a:r>
              <a:rPr lang="en-US" i="1" dirty="0"/>
              <a:t> </a:t>
            </a:r>
            <a:r>
              <a:rPr lang="en-US" i="1" dirty="0">
                <a:hlinkClick r:id="rId9"/>
              </a:rPr>
              <a:t>5870712</a:t>
            </a:r>
            <a:r>
              <a:rPr lang="en-US" i="1" dirty="0"/>
              <a:t>. </a:t>
            </a:r>
            <a:r>
              <a:rPr lang="en-US" i="1" dirty="0">
                <a:hlinkClick r:id="rId6" tooltip="PMID (identifier)"/>
              </a:rPr>
              <a:t>PMID</a:t>
            </a:r>
            <a:r>
              <a:rPr lang="en-US" i="1" dirty="0"/>
              <a:t> </a:t>
            </a:r>
            <a:r>
              <a:rPr lang="en-US" i="1" dirty="0">
                <a:hlinkClick r:id="rId11"/>
              </a:rPr>
              <a:t>28645171</a:t>
            </a:r>
            <a:r>
              <a:rPr lang="en-US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200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1250</TotalTime>
  <Words>875</Words>
  <Application>Microsoft Office PowerPoint</Application>
  <PresentationFormat>Widescreen</PresentationFormat>
  <Paragraphs>51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Arial</vt:lpstr>
      <vt:lpstr>Century Gothic</vt:lpstr>
      <vt:lpstr>Wingdings 3</vt:lpstr>
      <vt:lpstr>Ion</vt:lpstr>
      <vt:lpstr>Intersectionality in LGBTQ+ health research:  Practical analysis in R Using UpSet plots</vt:lpstr>
      <vt:lpstr>About me….</vt:lpstr>
      <vt:lpstr>Why am I doing this talk?</vt:lpstr>
      <vt:lpstr>…to the point of this talk</vt:lpstr>
      <vt:lpstr>PowerPoint Presentation</vt:lpstr>
      <vt:lpstr>PowerPoint Presentation</vt:lpstr>
      <vt:lpstr>PowerPoint Presentation</vt:lpstr>
      <vt:lpstr>Final Thoughts</vt:lpstr>
      <vt:lpstr>References and Reading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Battiston, Christopher</dc:creator>
  <cp:lastModifiedBy>Battiston, Christopher</cp:lastModifiedBy>
  <cp:revision>1</cp:revision>
  <dcterms:created xsi:type="dcterms:W3CDTF">2026-02-14T00:47:47Z</dcterms:created>
  <dcterms:modified xsi:type="dcterms:W3CDTF">2026-02-14T21:38:25Z</dcterms:modified>
</cp:coreProperties>
</file>